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5" r:id="rId1"/>
  </p:sldMasterIdLst>
  <p:sldIdLst>
    <p:sldId id="256" r:id="rId2"/>
    <p:sldId id="260" r:id="rId3"/>
    <p:sldId id="274" r:id="rId4"/>
    <p:sldId id="275" r:id="rId5"/>
    <p:sldId id="280" r:id="rId6"/>
    <p:sldId id="269" r:id="rId7"/>
    <p:sldId id="265" r:id="rId8"/>
    <p:sldId id="278" r:id="rId9"/>
    <p:sldId id="279" r:id="rId10"/>
    <p:sldId id="270" r:id="rId11"/>
    <p:sldId id="271" r:id="rId12"/>
    <p:sldId id="259" r:id="rId13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35BA9"/>
    <a:srgbClr val="ABE0F9"/>
    <a:srgbClr val="23C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731" autoAdjust="0"/>
    <p:restoredTop sz="94660"/>
  </p:normalViewPr>
  <p:slideViewPr>
    <p:cSldViewPr snapToGrid="0">
      <p:cViewPr varScale="1">
        <p:scale>
          <a:sx n="80" d="100"/>
          <a:sy n="80" d="100"/>
        </p:scale>
        <p:origin x="62" y="2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DE3C5-E727-4AFB-AA72-39636B6CFE2C}" type="datetimeFigureOut">
              <a:rPr lang="th-TH" smtClean="0"/>
              <a:t>03/04/68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CCA1E-8044-404E-8BEA-3B2CB24D597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87437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DE3C5-E727-4AFB-AA72-39636B6CFE2C}" type="datetimeFigureOut">
              <a:rPr lang="th-TH" smtClean="0"/>
              <a:t>03/04/68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CCA1E-8044-404E-8BEA-3B2CB24D597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07967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DE3C5-E727-4AFB-AA72-39636B6CFE2C}" type="datetimeFigureOut">
              <a:rPr lang="th-TH" smtClean="0"/>
              <a:t>03/04/68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CCA1E-8044-404E-8BEA-3B2CB24D597D}" type="slidenum">
              <a:rPr lang="th-TH" smtClean="0"/>
              <a:t>‹#›</a:t>
            </a:fld>
            <a:endParaRPr lang="th-TH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589509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DE3C5-E727-4AFB-AA72-39636B6CFE2C}" type="datetimeFigureOut">
              <a:rPr lang="th-TH" smtClean="0"/>
              <a:t>03/04/68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CCA1E-8044-404E-8BEA-3B2CB24D597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574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DE3C5-E727-4AFB-AA72-39636B6CFE2C}" type="datetimeFigureOut">
              <a:rPr lang="th-TH" smtClean="0"/>
              <a:t>03/04/68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CCA1E-8044-404E-8BEA-3B2CB24D597D}" type="slidenum">
              <a:rPr lang="th-TH" smtClean="0"/>
              <a:t>‹#›</a:t>
            </a:fld>
            <a:endParaRPr lang="th-TH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929608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DE3C5-E727-4AFB-AA72-39636B6CFE2C}" type="datetimeFigureOut">
              <a:rPr lang="th-TH" smtClean="0"/>
              <a:t>03/04/68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CCA1E-8044-404E-8BEA-3B2CB24D597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548807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DE3C5-E727-4AFB-AA72-39636B6CFE2C}" type="datetimeFigureOut">
              <a:rPr lang="th-TH" smtClean="0"/>
              <a:t>03/04/68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CCA1E-8044-404E-8BEA-3B2CB24D597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729786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DE3C5-E727-4AFB-AA72-39636B6CFE2C}" type="datetimeFigureOut">
              <a:rPr lang="th-TH" smtClean="0"/>
              <a:t>03/04/68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CCA1E-8044-404E-8BEA-3B2CB24D597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99228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DE3C5-E727-4AFB-AA72-39636B6CFE2C}" type="datetimeFigureOut">
              <a:rPr lang="th-TH" smtClean="0"/>
              <a:t>03/04/68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CCA1E-8044-404E-8BEA-3B2CB24D597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37319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DE3C5-E727-4AFB-AA72-39636B6CFE2C}" type="datetimeFigureOut">
              <a:rPr lang="th-TH" smtClean="0"/>
              <a:t>03/04/68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CCA1E-8044-404E-8BEA-3B2CB24D597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16607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DE3C5-E727-4AFB-AA72-39636B6CFE2C}" type="datetimeFigureOut">
              <a:rPr lang="th-TH" smtClean="0"/>
              <a:t>03/04/68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CCA1E-8044-404E-8BEA-3B2CB24D597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22361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DE3C5-E727-4AFB-AA72-39636B6CFE2C}" type="datetimeFigureOut">
              <a:rPr lang="th-TH" smtClean="0"/>
              <a:t>03/04/68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CCA1E-8044-404E-8BEA-3B2CB24D597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60171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DE3C5-E727-4AFB-AA72-39636B6CFE2C}" type="datetimeFigureOut">
              <a:rPr lang="th-TH" smtClean="0"/>
              <a:t>03/04/68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CCA1E-8044-404E-8BEA-3B2CB24D597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90261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DE3C5-E727-4AFB-AA72-39636B6CFE2C}" type="datetimeFigureOut">
              <a:rPr lang="th-TH" smtClean="0"/>
              <a:t>03/04/68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CCA1E-8044-404E-8BEA-3B2CB24D597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93534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DE3C5-E727-4AFB-AA72-39636B6CFE2C}" type="datetimeFigureOut">
              <a:rPr lang="th-TH" smtClean="0"/>
              <a:t>03/04/68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CCA1E-8044-404E-8BEA-3B2CB24D597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17487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CCA1E-8044-404E-8BEA-3B2CB24D597D}" type="slidenum">
              <a:rPr lang="th-TH" smtClean="0"/>
              <a:t>‹#›</a:t>
            </a:fld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DE3C5-E727-4AFB-AA72-39636B6CFE2C}" type="datetimeFigureOut">
              <a:rPr lang="th-TH" smtClean="0"/>
              <a:t>03/04/68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79720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BDE3C5-E727-4AFB-AA72-39636B6CFE2C}" type="datetimeFigureOut">
              <a:rPr lang="th-TH" smtClean="0"/>
              <a:t>03/04/68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E2CCA1E-8044-404E-8BEA-3B2CB24D597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16738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799" r:id="rId14"/>
    <p:sldLayoutId id="2147483800" r:id="rId15"/>
    <p:sldLayoutId id="214748380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9" y="-128461"/>
            <a:ext cx="12194979" cy="68563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28228"/>
            <a:ext cx="12193808" cy="136516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925412" y="2514390"/>
            <a:ext cx="10999887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4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กิจกรรม/การฝึกอบรม เพื่อเสริมสร้าง/ส่งเสริมจริยธรรมของ กปน.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38200" y="3971013"/>
            <a:ext cx="10515600" cy="5684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ปี พ.ศ. 2568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699" y="508262"/>
            <a:ext cx="2273578" cy="227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6142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295402" y="878456"/>
            <a:ext cx="9601196" cy="1114424"/>
          </a:xfrm>
        </p:spPr>
        <p:txBody>
          <a:bodyPr>
            <a:normAutofit/>
          </a:bodyPr>
          <a:lstStyle/>
          <a:p>
            <a:pPr algn="ctr"/>
            <a:r>
              <a:rPr lang="th-TH" sz="3600" b="1" dirty="0">
                <a:solidFill>
                  <a:srgbClr val="035BA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สื่อประชาสัมพันธ์ เพื่อเสริมสร้าง/ส่งเสริมจริยธรรมของ กปน. ปี พ.ศ. 2568</a:t>
            </a:r>
            <a:endParaRPr lang="en-US" sz="3600" b="1" dirty="0">
              <a:solidFill>
                <a:srgbClr val="035BA9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1" y="0"/>
            <a:ext cx="810359" cy="8097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DC9CF3-06E6-4CD2-A50A-F778A6FE1F9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114300"/>
            <a:ext cx="667484" cy="1114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813676-7771-4FC7-B21A-080E4946DA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055" y="1483512"/>
            <a:ext cx="6922402" cy="48941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47ABBD-0375-4435-B263-77B30FED0E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83512"/>
            <a:ext cx="3625163" cy="512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8513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295402" y="404869"/>
            <a:ext cx="9601196" cy="913342"/>
          </a:xfrm>
        </p:spPr>
        <p:txBody>
          <a:bodyPr>
            <a:normAutofit/>
          </a:bodyPr>
          <a:lstStyle/>
          <a:p>
            <a:pPr algn="ctr"/>
            <a:r>
              <a:rPr lang="th-TH" sz="3600" b="1" dirty="0">
                <a:solidFill>
                  <a:srgbClr val="035BA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สื่อประชาสัมพันธ์ เพื่อเสริมสร้าง/ส่งเสริมจริยธรรมของ กปน. ปี พ.ศ. 2568</a:t>
            </a:r>
            <a:endParaRPr lang="en-US" sz="3600" b="1" dirty="0">
              <a:solidFill>
                <a:srgbClr val="035BA9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1" y="0"/>
            <a:ext cx="810359" cy="8097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DC9CF3-06E6-4CD2-A50A-F778A6FE1F9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114300"/>
            <a:ext cx="667484" cy="1114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5B4767-30B8-41F0-8E9C-03D478A31AA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034466"/>
            <a:ext cx="3777205" cy="5366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394FB6-F368-422C-BE3E-6D6054A153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688" y="1034466"/>
            <a:ext cx="4018712" cy="5358282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8B4EAD6E-55F9-499F-8604-18A7C32C57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075" y="5222894"/>
            <a:ext cx="1363166" cy="123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203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"/>
            <a:ext cx="12193808" cy="68569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2832"/>
            <a:ext cx="12193808" cy="136516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39104" y="242164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h-TH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39104" y="23889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54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การประปานครหลวง ประปาเพื่อประชาชน</a:t>
            </a: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39" y="334231"/>
            <a:ext cx="810359" cy="809739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9247E316-1908-475A-93D6-FD65E0CF87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176" y="3645586"/>
            <a:ext cx="3296384" cy="297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978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8518" y="451573"/>
            <a:ext cx="11249024" cy="1390650"/>
          </a:xfrm>
        </p:spPr>
        <p:txBody>
          <a:bodyPr>
            <a:normAutofit/>
          </a:bodyPr>
          <a:lstStyle/>
          <a:p>
            <a:pPr algn="ctr"/>
            <a:r>
              <a:rPr lang="th-TH" sz="3600" b="1" dirty="0">
                <a:solidFill>
                  <a:srgbClr val="035BA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คณะกรรมการ กปน. และบุคลากร กปน. ร่วมพิธีลงนามประกาศเจตนารมณ์</a:t>
            </a:r>
            <a:br>
              <a:rPr lang="th-TH" sz="3600" b="1" dirty="0">
                <a:solidFill>
                  <a:srgbClr val="035BA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solidFill>
                  <a:srgbClr val="035BA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“กปน. โปร่งใส ตรวจสอบได้ ไม่ทุจริต มีประสิทธิภาพ” ประจำปี พ.ศ. 2568</a:t>
            </a:r>
            <a:endParaRPr lang="en-US" sz="3600" b="1" dirty="0">
              <a:solidFill>
                <a:srgbClr val="035BA9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49AF4A-89BB-46C2-89A7-FC7F400747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077" y="3120357"/>
            <a:ext cx="2173883" cy="1961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6" y="158789"/>
            <a:ext cx="810359" cy="8097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DC9CF3-06E6-4CD2-A50A-F778A6FE1F9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114300"/>
            <a:ext cx="667484" cy="1114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200B9F-50D7-421A-ADA8-7B5E505F42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4"/>
          <a:stretch/>
        </p:blipFill>
        <p:spPr>
          <a:xfrm>
            <a:off x="3571639" y="1642300"/>
            <a:ext cx="7594707" cy="39997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55F401-5E9B-4ED1-A19E-81C1D7B9F3D6}"/>
              </a:ext>
            </a:extLst>
          </p:cNvPr>
          <p:cNvPicPr/>
          <p:nvPr/>
        </p:nvPicPr>
        <p:blipFill rotWithShape="1">
          <a:blip r:embed="rId6"/>
          <a:srcRect l="37269" t="14058" r="37072" b="20887"/>
          <a:stretch/>
        </p:blipFill>
        <p:spPr bwMode="auto">
          <a:xfrm>
            <a:off x="509955" y="1661581"/>
            <a:ext cx="2990247" cy="42138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241C93FB-437D-46EE-A741-D943D33EE7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584" y="5388665"/>
            <a:ext cx="1813061" cy="128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276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1499" y="454981"/>
            <a:ext cx="11049000" cy="1390650"/>
          </a:xfrm>
        </p:spPr>
        <p:txBody>
          <a:bodyPr>
            <a:normAutofit/>
          </a:bodyPr>
          <a:lstStyle/>
          <a:p>
            <a:pPr algn="ctr"/>
            <a:r>
              <a:rPr lang="th-TH" sz="3600" b="1" dirty="0">
                <a:solidFill>
                  <a:srgbClr val="035BA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คณะกรรมการ กปน. และบุคลากร กปน. ร่วมพิธีลงนามประกาศเจตนารมณ์</a:t>
            </a:r>
            <a:br>
              <a:rPr lang="th-TH" sz="3600" b="1" dirty="0">
                <a:solidFill>
                  <a:srgbClr val="035BA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solidFill>
                  <a:srgbClr val="035BA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“กปน. โปร่งใส ตรวจสอบได้ ไม่ทุจริต มีประสิทธิภาพ” ประจำปี พ.ศ. 2568</a:t>
            </a:r>
            <a:endParaRPr lang="en-US" sz="3600" b="1" dirty="0">
              <a:solidFill>
                <a:srgbClr val="035BA9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1" y="249265"/>
            <a:ext cx="810359" cy="8097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DC9CF3-06E6-4CD2-A50A-F778A6FE1F9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114300"/>
            <a:ext cx="667484" cy="1114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C61527-677E-46DB-99AF-A93F1C34C7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7" b="25254"/>
          <a:stretch/>
        </p:blipFill>
        <p:spPr>
          <a:xfrm>
            <a:off x="3488735" y="2051347"/>
            <a:ext cx="8261863" cy="3283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E10D28-A5F1-4A60-8861-9BB65583CF83}"/>
              </a:ext>
            </a:extLst>
          </p:cNvPr>
          <p:cNvPicPr/>
          <p:nvPr/>
        </p:nvPicPr>
        <p:blipFill rotWithShape="1">
          <a:blip r:embed="rId5"/>
          <a:srcRect l="37184" t="13759" r="37157" b="21187"/>
          <a:stretch/>
        </p:blipFill>
        <p:spPr bwMode="auto">
          <a:xfrm>
            <a:off x="433019" y="1823284"/>
            <a:ext cx="2935213" cy="38251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4560ACF1-01B4-4E2D-BC52-77B44A6D24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711" y="5334881"/>
            <a:ext cx="1924050" cy="136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516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0716" y="602090"/>
            <a:ext cx="11249024" cy="909581"/>
          </a:xfrm>
        </p:spPr>
        <p:txBody>
          <a:bodyPr>
            <a:normAutofit/>
          </a:bodyPr>
          <a:lstStyle/>
          <a:p>
            <a:pPr algn="ctr"/>
            <a:r>
              <a:rPr lang="th-TH" sz="3600" b="1" dirty="0">
                <a:solidFill>
                  <a:srgbClr val="035BA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การฝึกอบรม เพื่อเสริมสร้าง/ส่งเสริมจริยธรรมของ กปน. ปี พ.ศ. 2568</a:t>
            </a:r>
            <a:endParaRPr lang="en-US" sz="3600" b="1" dirty="0">
              <a:solidFill>
                <a:srgbClr val="035BA9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1" y="249265"/>
            <a:ext cx="810359" cy="8097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DC9CF3-06E6-4CD2-A50A-F778A6FE1F9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114300"/>
            <a:ext cx="667484" cy="1114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00CBD9-247A-4EDF-A5BE-FF2FED0D7A51}"/>
              </a:ext>
            </a:extLst>
          </p:cNvPr>
          <p:cNvPicPr/>
          <p:nvPr/>
        </p:nvPicPr>
        <p:blipFill rotWithShape="1">
          <a:blip r:embed="rId4"/>
          <a:srcRect l="37173" t="13641" r="36369" b="21208"/>
          <a:stretch/>
        </p:blipFill>
        <p:spPr bwMode="auto">
          <a:xfrm>
            <a:off x="4030449" y="1411829"/>
            <a:ext cx="3805612" cy="47465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DC61E8-F2B2-4AD2-9C36-8D7125CFAF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05" y="1411829"/>
            <a:ext cx="3356369" cy="47465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C519BA-CAD0-4728-89C4-99C523941752}"/>
              </a:ext>
            </a:extLst>
          </p:cNvPr>
          <p:cNvPicPr/>
          <p:nvPr/>
        </p:nvPicPr>
        <p:blipFill rotWithShape="1">
          <a:blip r:embed="rId6"/>
          <a:srcRect l="21299" t="10114" r="45254" b="5654"/>
          <a:stretch/>
        </p:blipFill>
        <p:spPr bwMode="auto">
          <a:xfrm>
            <a:off x="7978936" y="1411829"/>
            <a:ext cx="3374864" cy="48420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59500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0716" y="602090"/>
            <a:ext cx="11249024" cy="909581"/>
          </a:xfrm>
        </p:spPr>
        <p:txBody>
          <a:bodyPr>
            <a:normAutofit/>
          </a:bodyPr>
          <a:lstStyle/>
          <a:p>
            <a:pPr algn="ctr"/>
            <a:r>
              <a:rPr lang="th-TH" sz="3600" b="1" dirty="0">
                <a:solidFill>
                  <a:srgbClr val="035BA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การฝึกอบรม เพื่อเสริมสร้าง/ส่งเสริมจริยธรรมของ กปน. ปี พ.ศ. 2568</a:t>
            </a:r>
            <a:endParaRPr lang="en-US" sz="3600" b="1" dirty="0">
              <a:solidFill>
                <a:srgbClr val="035BA9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49AF4A-89BB-46C2-89A7-FC7F400747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115" y="3384299"/>
            <a:ext cx="1587807" cy="1434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1" y="249265"/>
            <a:ext cx="810359" cy="8097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DC9CF3-06E6-4CD2-A50A-F778A6FE1F9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114300"/>
            <a:ext cx="667484" cy="1114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F055F4-4AEA-4CD1-992D-4C885ABDCD4E}"/>
              </a:ext>
            </a:extLst>
          </p:cNvPr>
          <p:cNvPicPr/>
          <p:nvPr/>
        </p:nvPicPr>
        <p:blipFill rotWithShape="1">
          <a:blip r:embed="rId5"/>
          <a:srcRect l="21299" t="10584" r="44835" b="4743"/>
          <a:stretch/>
        </p:blipFill>
        <p:spPr bwMode="auto">
          <a:xfrm>
            <a:off x="186458" y="1228724"/>
            <a:ext cx="3606417" cy="51931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D58E1F0-667F-4EA1-A565-99B54936F61D}"/>
              </a:ext>
            </a:extLst>
          </p:cNvPr>
          <p:cNvPicPr/>
          <p:nvPr/>
        </p:nvPicPr>
        <p:blipFill rotWithShape="1">
          <a:blip r:embed="rId6"/>
          <a:srcRect l="21431" t="10114" r="44703" b="4979"/>
          <a:stretch/>
        </p:blipFill>
        <p:spPr bwMode="auto">
          <a:xfrm>
            <a:off x="3864313" y="1228724"/>
            <a:ext cx="3972980" cy="51931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/>
          <p:cNvPicPr/>
          <p:nvPr/>
        </p:nvPicPr>
        <p:blipFill rotWithShape="1">
          <a:blip r:embed="rId7"/>
          <a:srcRect l="33636" t="12054" r="33393" b="5456"/>
          <a:stretch/>
        </p:blipFill>
        <p:spPr bwMode="auto">
          <a:xfrm>
            <a:off x="7980168" y="1228724"/>
            <a:ext cx="4041116" cy="52762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60746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328739" y="757765"/>
            <a:ext cx="9601196" cy="941918"/>
          </a:xfrm>
        </p:spPr>
        <p:txBody>
          <a:bodyPr>
            <a:normAutofit/>
          </a:bodyPr>
          <a:lstStyle/>
          <a:p>
            <a:pPr algn="ctr"/>
            <a:r>
              <a:rPr lang="th-TH" sz="3600" b="1" dirty="0">
                <a:solidFill>
                  <a:srgbClr val="035BA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การจัดกิจกรรม เพื่อเสริมสร้าง/ส่งเสริมจริยธรรมของ กปน. ปี พ.ศ. 2568</a:t>
            </a:r>
            <a:endParaRPr lang="en-US" sz="3600" b="1" dirty="0">
              <a:solidFill>
                <a:srgbClr val="035BA9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03A139D-A189-4559-9A34-C2193151FD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th-TH" dirty="0"/>
          </a:p>
          <a:p>
            <a:pPr marL="0" indent="0">
              <a:buNone/>
            </a:pPr>
            <a:endParaRPr lang="th-TH" dirty="0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6" y="165100"/>
            <a:ext cx="810359" cy="8097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DC9CF3-06E6-4CD2-A50A-F778A6FE1F9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114300"/>
            <a:ext cx="667484" cy="1114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019CDC-2C1D-4E16-B25B-6A3D00A5540A}"/>
              </a:ext>
            </a:extLst>
          </p:cNvPr>
          <p:cNvPicPr/>
          <p:nvPr/>
        </p:nvPicPr>
        <p:blipFill rotWithShape="1">
          <a:blip r:embed="rId4"/>
          <a:srcRect l="37438" t="13641" r="37030" b="21208"/>
          <a:stretch/>
        </p:blipFill>
        <p:spPr bwMode="auto">
          <a:xfrm>
            <a:off x="5807783" y="1430416"/>
            <a:ext cx="3935230" cy="52083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84A113-9868-4856-8190-7841E7EFB0B8}"/>
              </a:ext>
            </a:extLst>
          </p:cNvPr>
          <p:cNvPicPr/>
          <p:nvPr/>
        </p:nvPicPr>
        <p:blipFill rotWithShape="1">
          <a:blip r:embed="rId5"/>
          <a:srcRect l="36909" t="13877" r="37030" b="21206"/>
          <a:stretch/>
        </p:blipFill>
        <p:spPr bwMode="auto">
          <a:xfrm>
            <a:off x="1701631" y="1430416"/>
            <a:ext cx="3865633" cy="52083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684BB365-B0EE-4FE2-9AFB-DA5ADEA418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614" y="5297556"/>
            <a:ext cx="1590675" cy="1435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08B3C4-F5F5-46F6-9DFB-C98B9567E5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15" y="5443968"/>
            <a:ext cx="664400" cy="119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518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8200" y="478481"/>
            <a:ext cx="10515600" cy="1035050"/>
          </a:xfrm>
        </p:spPr>
        <p:txBody>
          <a:bodyPr>
            <a:normAutofit/>
          </a:bodyPr>
          <a:lstStyle/>
          <a:p>
            <a:pPr algn="ctr"/>
            <a:r>
              <a:rPr lang="th-TH" sz="3600" b="1" dirty="0">
                <a:solidFill>
                  <a:srgbClr val="035BA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โครงการ “บันทึกความดี” ปี พ.ศ. 2568</a:t>
            </a:r>
            <a:endParaRPr lang="en-US" sz="3600" b="1" dirty="0">
              <a:solidFill>
                <a:srgbClr val="035BA9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1" y="114300"/>
            <a:ext cx="810359" cy="8097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6D5CCB-DB2A-41CB-B9CB-AC55092F231F}"/>
              </a:ext>
            </a:extLst>
          </p:cNvPr>
          <p:cNvPicPr/>
          <p:nvPr/>
        </p:nvPicPr>
        <p:blipFill rotWithShape="1">
          <a:blip r:embed="rId3"/>
          <a:srcRect l="16140" t="9879" r="16627" b="17031"/>
          <a:stretch/>
        </p:blipFill>
        <p:spPr bwMode="auto">
          <a:xfrm>
            <a:off x="1458410" y="1031954"/>
            <a:ext cx="9039827" cy="54676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D5B06B-AE10-4DDD-9C01-EEE2906C479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114300"/>
            <a:ext cx="667484" cy="1114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4E5A8329-43DB-4B41-914F-1314A3C6D8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590" y="5467240"/>
            <a:ext cx="1259476" cy="113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57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8199" y="625601"/>
            <a:ext cx="10515600" cy="1035050"/>
          </a:xfrm>
        </p:spPr>
        <p:txBody>
          <a:bodyPr>
            <a:normAutofit/>
          </a:bodyPr>
          <a:lstStyle/>
          <a:p>
            <a:pPr algn="ctr"/>
            <a:r>
              <a:rPr lang="th-TH" sz="3600" b="1" dirty="0">
                <a:solidFill>
                  <a:srgbClr val="035BA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โครงการ “บันทึกความดี” ปี พ.ศ. 2568</a:t>
            </a:r>
            <a:endParaRPr lang="en-US" sz="3600" b="1" dirty="0">
              <a:solidFill>
                <a:srgbClr val="035BA9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49AF4A-89BB-46C2-89A7-FC7F400747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077" y="3120357"/>
            <a:ext cx="2173883" cy="1961898"/>
          </a:xfr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1" y="0"/>
            <a:ext cx="810359" cy="8097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560FFE-EC66-4D63-8A94-32F357E13E12}"/>
              </a:ext>
            </a:extLst>
          </p:cNvPr>
          <p:cNvPicPr/>
          <p:nvPr/>
        </p:nvPicPr>
        <p:blipFill rotWithShape="1">
          <a:blip r:embed="rId4"/>
          <a:srcRect l="16140" t="11055" r="16678" b="5684"/>
          <a:stretch/>
        </p:blipFill>
        <p:spPr bwMode="auto">
          <a:xfrm>
            <a:off x="838198" y="1321040"/>
            <a:ext cx="9641711" cy="54497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54C5BB62-043B-4959-81F2-6F69481193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900" y="5467239"/>
            <a:ext cx="1363166" cy="12302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68733B-1159-4543-8733-2D4502991701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114300"/>
            <a:ext cx="667484" cy="1114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8534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8200" y="586795"/>
            <a:ext cx="10515600" cy="875029"/>
          </a:xfrm>
        </p:spPr>
        <p:txBody>
          <a:bodyPr>
            <a:normAutofit/>
          </a:bodyPr>
          <a:lstStyle/>
          <a:p>
            <a:pPr algn="ctr"/>
            <a:r>
              <a:rPr lang="th-TH" sz="3600" b="1" dirty="0">
                <a:solidFill>
                  <a:srgbClr val="035BA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โครงการ “บันทึกความดี” ปี พ.ศ. 2568</a:t>
            </a:r>
            <a:endParaRPr lang="en-US" sz="3600" b="1" dirty="0">
              <a:solidFill>
                <a:srgbClr val="035BA9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1" y="0"/>
            <a:ext cx="810359" cy="8097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298496-F611-4358-A642-B96EB0F592CA}"/>
              </a:ext>
            </a:extLst>
          </p:cNvPr>
          <p:cNvPicPr/>
          <p:nvPr/>
        </p:nvPicPr>
        <p:blipFill rotWithShape="1">
          <a:blip r:embed="rId3"/>
          <a:srcRect l="16481" t="9879" r="16578" b="6251"/>
          <a:stretch/>
        </p:blipFill>
        <p:spPr bwMode="auto">
          <a:xfrm>
            <a:off x="6011076" y="1461824"/>
            <a:ext cx="5747904" cy="39333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C93FCD-45DD-4B27-9DC1-09F21FA839CA}"/>
              </a:ext>
            </a:extLst>
          </p:cNvPr>
          <p:cNvPicPr/>
          <p:nvPr/>
        </p:nvPicPr>
        <p:blipFill rotWithShape="1">
          <a:blip r:embed="rId4"/>
          <a:srcRect l="16139" t="10349" r="16787" b="4979"/>
          <a:stretch/>
        </p:blipFill>
        <p:spPr bwMode="auto">
          <a:xfrm>
            <a:off x="299652" y="1461824"/>
            <a:ext cx="5581694" cy="39333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73330182-5D08-4B85-B1F0-0B207FB821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850" y="5450046"/>
            <a:ext cx="1382216" cy="12474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AF63D5-DCED-4C9B-A2C8-FA1246AE60FE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114300"/>
            <a:ext cx="667484" cy="1114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553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655</TotalTime>
  <Words>160</Words>
  <Application>Microsoft Office PowerPoint</Application>
  <PresentationFormat>Widescreen</PresentationFormat>
  <Paragraphs>13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IrisUPC</vt:lpstr>
      <vt:lpstr>TH Sarabun New</vt:lpstr>
      <vt:lpstr>Trebuchet MS</vt:lpstr>
      <vt:lpstr>Wingdings 3</vt:lpstr>
      <vt:lpstr>Facet</vt:lpstr>
      <vt:lpstr>PowerPoint Presentation</vt:lpstr>
      <vt:lpstr>คณะกรรมการ กปน. และบุคลากร กปน. ร่วมพิธีลงนามประกาศเจตนารมณ์ “กปน. โปร่งใส ตรวจสอบได้ ไม่ทุจริต มีประสิทธิภาพ” ประจำปี พ.ศ. 2568</vt:lpstr>
      <vt:lpstr>คณะกรรมการ กปน. และบุคลากร กปน. ร่วมพิธีลงนามประกาศเจตนารมณ์ “กปน. โปร่งใส ตรวจสอบได้ ไม่ทุจริต มีประสิทธิภาพ” ประจำปี พ.ศ. 2568</vt:lpstr>
      <vt:lpstr>การฝึกอบรม เพื่อเสริมสร้าง/ส่งเสริมจริยธรรมของ กปน. ปี พ.ศ. 2568</vt:lpstr>
      <vt:lpstr>การฝึกอบรม เพื่อเสริมสร้าง/ส่งเสริมจริยธรรมของ กปน. ปี พ.ศ. 2568</vt:lpstr>
      <vt:lpstr>การจัดกิจกรรม เพื่อเสริมสร้าง/ส่งเสริมจริยธรรมของ กปน. ปี พ.ศ. 2568</vt:lpstr>
      <vt:lpstr>โครงการ “บันทึกความดี” ปี พ.ศ. 2568</vt:lpstr>
      <vt:lpstr>โครงการ “บันทึกความดี” ปี พ.ศ. 2568</vt:lpstr>
      <vt:lpstr>โครงการ “บันทึกความดี” ปี พ.ศ. 2568</vt:lpstr>
      <vt:lpstr>สื่อประชาสัมพันธ์ เพื่อเสริมสร้าง/ส่งเสริมจริยธรรมของ กปน. ปี พ.ศ. 2568</vt:lpstr>
      <vt:lpstr>สื่อประชาสัมพันธ์ เพื่อเสริมสร้าง/ส่งเสริมจริยธรรมของ กปน. ปี พ.ศ. 2568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ชัชกมล ก้อนตาล</dc:creator>
  <cp:lastModifiedBy>ผกาภรณ์ มณฑา</cp:lastModifiedBy>
  <cp:revision>38</cp:revision>
  <cp:lastPrinted>2025-03-26T02:13:00Z</cp:lastPrinted>
  <dcterms:created xsi:type="dcterms:W3CDTF">2022-05-20T08:30:06Z</dcterms:created>
  <dcterms:modified xsi:type="dcterms:W3CDTF">2025-04-03T01:42:52Z</dcterms:modified>
</cp:coreProperties>
</file>